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85" r:id="rId2"/>
    <p:sldId id="332" r:id="rId3"/>
    <p:sldId id="257" r:id="rId4"/>
    <p:sldId id="334" r:id="rId5"/>
    <p:sldId id="335" r:id="rId6"/>
    <p:sldId id="329" r:id="rId7"/>
    <p:sldId id="327" r:id="rId8"/>
    <p:sldId id="355" r:id="rId9"/>
    <p:sldId id="337" r:id="rId10"/>
    <p:sldId id="338" r:id="rId11"/>
    <p:sldId id="354" r:id="rId12"/>
    <p:sldId id="339" r:id="rId13"/>
    <p:sldId id="350" r:id="rId14"/>
    <p:sldId id="351" r:id="rId15"/>
    <p:sldId id="341" r:id="rId16"/>
    <p:sldId id="352" r:id="rId17"/>
    <p:sldId id="356" r:id="rId18"/>
    <p:sldId id="343" r:id="rId19"/>
    <p:sldId id="353" r:id="rId20"/>
    <p:sldId id="293" r:id="rId21"/>
  </p:sldIdLst>
  <p:sldSz cx="12192000" cy="6858000"/>
  <p:notesSz cx="6797675" cy="992663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120" y="2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CC35CC-03A8-49D1-8395-9CD106F29022}" type="datetimeFigureOut">
              <a:rPr lang="de-DE" smtClean="0"/>
              <a:t>23.07.2024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019AE3-A24F-41E4-85A9-ED5277D8591E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847126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7A075-ED69-4401-ABA3-CD42421EE146}" type="datetimeFigureOut">
              <a:rPr lang="de-DE" smtClean="0"/>
              <a:t>23.07.2024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704B4-DE8D-45B3-B4E9-2B80669CEB1F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62776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7A075-ED69-4401-ABA3-CD42421EE146}" type="datetimeFigureOut">
              <a:rPr lang="de-DE" smtClean="0"/>
              <a:t>23.07.2024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704B4-DE8D-45B3-B4E9-2B80669CEB1F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389182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7A075-ED69-4401-ABA3-CD42421EE146}" type="datetimeFigureOut">
              <a:rPr lang="de-DE" smtClean="0"/>
              <a:t>23.07.2024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704B4-DE8D-45B3-B4E9-2B80669CEB1F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76870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7A075-ED69-4401-ABA3-CD42421EE146}" type="datetimeFigureOut">
              <a:rPr lang="de-DE" smtClean="0"/>
              <a:t>23.07.2024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704B4-DE8D-45B3-B4E9-2B80669CEB1F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752234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7A075-ED69-4401-ABA3-CD42421EE146}" type="datetimeFigureOut">
              <a:rPr lang="de-DE" smtClean="0"/>
              <a:t>23.07.2024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704B4-DE8D-45B3-B4E9-2B80669CEB1F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66744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7A075-ED69-4401-ABA3-CD42421EE146}" type="datetimeFigureOut">
              <a:rPr lang="de-DE" smtClean="0"/>
              <a:t>23.07.2024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704B4-DE8D-45B3-B4E9-2B80669CEB1F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596971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7A075-ED69-4401-ABA3-CD42421EE146}" type="datetimeFigureOut">
              <a:rPr lang="de-DE" smtClean="0"/>
              <a:t>23.07.2024</a:t>
            </a:fld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704B4-DE8D-45B3-B4E9-2B80669CEB1F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642475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7A075-ED69-4401-ABA3-CD42421EE146}" type="datetimeFigureOut">
              <a:rPr lang="de-DE" smtClean="0"/>
              <a:t>23.07.2024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704B4-DE8D-45B3-B4E9-2B80669CEB1F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310788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7A075-ED69-4401-ABA3-CD42421EE146}" type="datetimeFigureOut">
              <a:rPr lang="de-DE" smtClean="0"/>
              <a:t>23.07.2024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704B4-DE8D-45B3-B4E9-2B80669CEB1F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47402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7A075-ED69-4401-ABA3-CD42421EE146}" type="datetimeFigureOut">
              <a:rPr lang="de-DE" smtClean="0"/>
              <a:t>23.07.2024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704B4-DE8D-45B3-B4E9-2B80669CEB1F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048752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7A075-ED69-4401-ABA3-CD42421EE146}" type="datetimeFigureOut">
              <a:rPr lang="de-DE" smtClean="0"/>
              <a:t>23.07.2024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704B4-DE8D-45B3-B4E9-2B80669CEB1F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55934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57A075-ED69-4401-ABA3-CD42421EE146}" type="datetimeFigureOut">
              <a:rPr lang="de-DE" smtClean="0"/>
              <a:t>23.07.2024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E704B4-DE8D-45B3-B4E9-2B80669CEB1F}" type="slidenum">
              <a:rPr lang="de-DE" smtClean="0"/>
              <a:t>‹Nr.›</a:t>
            </a:fld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9063" y="75296"/>
            <a:ext cx="3326274" cy="1235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247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image" Target="../media/image10.emf"/><Relationship Id="rId7" Type="http://schemas.openxmlformats.org/officeDocument/2006/relationships/image" Target="../media/image14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emf"/><Relationship Id="rId11" Type="http://schemas.openxmlformats.org/officeDocument/2006/relationships/image" Target="../media/image18.emf"/><Relationship Id="rId5" Type="http://schemas.openxmlformats.org/officeDocument/2006/relationships/image" Target="../media/image12.emf"/><Relationship Id="rId10" Type="http://schemas.openxmlformats.org/officeDocument/2006/relationships/image" Target="../media/image17.emf"/><Relationship Id="rId4" Type="http://schemas.openxmlformats.org/officeDocument/2006/relationships/image" Target="../media/image11.emf"/><Relationship Id="rId9" Type="http://schemas.openxmlformats.org/officeDocument/2006/relationships/image" Target="../media/image16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4895850" y="1187450"/>
            <a:ext cx="6212122" cy="11509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de-DE" sz="2800" dirty="0">
                <a:solidFill>
                  <a:schemeClr val="bg2">
                    <a:lumMod val="50000"/>
                  </a:schemeClr>
                </a:solidFill>
                <a:latin typeface="Arial" charset="0"/>
              </a:rPr>
              <a:t>Herzlich willkommen</a:t>
            </a: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de-DE" sz="2800" dirty="0">
                <a:solidFill>
                  <a:schemeClr val="bg2">
                    <a:lumMod val="50000"/>
                  </a:schemeClr>
                </a:solidFill>
                <a:latin typeface="Arial" charset="0"/>
              </a:rPr>
              <a:t>im Markt Langquaid</a:t>
            </a: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de-DE" sz="2400" dirty="0">
              <a:solidFill>
                <a:schemeClr val="bg2">
                  <a:lumMod val="50000"/>
                </a:schemeClr>
              </a:solidFill>
              <a:latin typeface="Arial" charset="0"/>
            </a:endParaRP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de-DE" sz="2400" dirty="0">
              <a:solidFill>
                <a:schemeClr val="bg2">
                  <a:lumMod val="50000"/>
                </a:schemeClr>
              </a:solidFill>
              <a:latin typeface="Arial" charset="0"/>
            </a:endParaRP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de-DE" sz="2800" b="1" dirty="0" smtClean="0">
                <a:solidFill>
                  <a:srgbClr val="FF0000"/>
                </a:solidFill>
                <a:latin typeface="Arial" charset="0"/>
              </a:rPr>
              <a:t>Bauen – Bewirtschaften - Ordnen für einen wirksamen Starkregenschutz</a:t>
            </a:r>
            <a:endParaRPr lang="de-DE" sz="2800" b="1" dirty="0">
              <a:solidFill>
                <a:srgbClr val="FF0000"/>
              </a:solidFill>
              <a:latin typeface="Arial" charset="0"/>
            </a:endParaRP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de-DE" sz="2400" dirty="0">
              <a:solidFill>
                <a:schemeClr val="bg2">
                  <a:lumMod val="50000"/>
                </a:schemeClr>
              </a:solidFill>
              <a:latin typeface="Arial" charset="0"/>
            </a:endParaRPr>
          </a:p>
          <a:p>
            <a:pPr algn="ctr"/>
            <a:r>
              <a:rPr lang="de-DE" dirty="0" smtClean="0"/>
              <a:t> </a:t>
            </a:r>
          </a:p>
          <a:p>
            <a:pPr algn="ctr"/>
            <a:r>
              <a:rPr lang="de-DE" sz="20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Fachseminar Schule der Dorf- und Landentwicklung                                                        „Wetterextreme, Starkregen und Trockenheit.                                                                           Wie können ländliche Kommunen reagieren?“</a:t>
            </a:r>
          </a:p>
          <a:p>
            <a:pPr algn="ctr"/>
            <a:r>
              <a:rPr lang="de-DE" sz="2000" dirty="0" smtClean="0">
                <a:solidFill>
                  <a:schemeClr val="bg2">
                    <a:lumMod val="50000"/>
                  </a:schemeClr>
                </a:solidFill>
                <a:latin typeface="Arial" charset="0"/>
              </a:rPr>
              <a:t>24. Juli 2024</a:t>
            </a:r>
            <a:endParaRPr lang="de-DE" sz="2000" dirty="0">
              <a:solidFill>
                <a:schemeClr val="bg2">
                  <a:lumMod val="50000"/>
                </a:schemeClr>
              </a:solidFill>
              <a:latin typeface="Arial" charset="0"/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5612805" y="5946047"/>
            <a:ext cx="5307012" cy="6000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 hangingPunct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de-DE" dirty="0">
              <a:solidFill>
                <a:srgbClr val="000000"/>
              </a:solidFill>
              <a:latin typeface="Arial" charset="0"/>
            </a:endParaRPr>
          </a:p>
          <a:p>
            <a:pPr hangingPunct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de-DE" sz="2000" dirty="0">
                <a:solidFill>
                  <a:schemeClr val="bg2">
                    <a:lumMod val="50000"/>
                  </a:schemeClr>
                </a:solidFill>
                <a:latin typeface="Arial" charset="0"/>
              </a:rPr>
              <a:t>Herbert Blascheck, Erster Bürgermeister</a:t>
            </a:r>
          </a:p>
        </p:txBody>
      </p:sp>
      <p:grpSp>
        <p:nvGrpSpPr>
          <p:cNvPr id="12" name="Gruppieren 11"/>
          <p:cNvGrpSpPr/>
          <p:nvPr/>
        </p:nvGrpSpPr>
        <p:grpSpPr>
          <a:xfrm>
            <a:off x="400388" y="324192"/>
            <a:ext cx="4125499" cy="5993641"/>
            <a:chOff x="400388" y="324192"/>
            <a:chExt cx="4125499" cy="5993641"/>
          </a:xfrm>
        </p:grpSpPr>
        <p:pic>
          <p:nvPicPr>
            <p:cNvPr id="45" name="Picture 2" descr="[r]auszeit Rad-Erlebnis: Storchenroute im Labertal - BERGFEX - Radfahren -  Tour Bayern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951" y="324192"/>
              <a:ext cx="3925887" cy="13698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0" name="Picture 8" descr="https://www.boden-staendig.eu/_Resources/Persistent/8ffb6bee91820daeff487970bb39992300437eab/PHACELIA2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9026" y="4813529"/>
              <a:ext cx="2005738" cy="15043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Picture 7" descr="G:\Hauptamt\Bauamt\Baustellen\2016\Langquaid\Leitenhausen\Hochwasserkonzept\Tannenhof\15112017\IMG_0249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937613">
              <a:off x="483191" y="3393677"/>
              <a:ext cx="2165317" cy="16229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" name="Picture 6" descr="https://www.boden-staendig.eu/_Resources/Persistent/30ab3f45161d834fff9faf2ec3f106ce19d759d1/Tiefenbach1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40859">
              <a:off x="2205272" y="1918397"/>
              <a:ext cx="2320615" cy="15224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3" name="Picture 2" descr="https://www.boden-staendig.eu/_Resources/Persistent/de1eb02908a782739bc5d2a237b2be7473f868b2/Setzstangen-gr%C3%BCn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108213">
              <a:off x="400388" y="1926322"/>
              <a:ext cx="2039700" cy="15297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5" name="Picture 4" descr="https://www.boden-staendig.eu/_Resources/Persistent/bad380128edb43ec0f9b45d7e3ee887d12316fb7/setzstangen-naxh-HW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848476">
              <a:off x="2429590" y="3463296"/>
              <a:ext cx="2010348" cy="15231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56559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Innovative Bodenbewirtschaftung und Landschaftsentwicklung - boden:staendi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046" y="1132051"/>
            <a:ext cx="2636133" cy="543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21"/>
          <p:cNvSpPr txBox="1">
            <a:spLocks noChangeArrowheads="1"/>
          </p:cNvSpPr>
          <p:nvPr/>
        </p:nvSpPr>
        <p:spPr bwMode="auto">
          <a:xfrm>
            <a:off x="372773" y="327652"/>
            <a:ext cx="8496300" cy="884238"/>
          </a:xfrm>
          <a:prstGeom prst="rect">
            <a:avLst/>
          </a:prstGeom>
          <a:noFill/>
          <a:ln>
            <a:noFill/>
          </a:ln>
          <a:extLst/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defRPr/>
            </a:pPr>
            <a:r>
              <a:rPr lang="de-DE" altLang="de-DE" sz="2400" b="1" dirty="0" smtClean="0">
                <a:solidFill>
                  <a:srgbClr val="FF0000"/>
                </a:solidFill>
              </a:rPr>
              <a:t>Bauliche Maßnahmen</a:t>
            </a:r>
          </a:p>
        </p:txBody>
      </p:sp>
      <p:sp>
        <p:nvSpPr>
          <p:cNvPr id="5" name="Text Box 21"/>
          <p:cNvSpPr txBox="1">
            <a:spLocks noChangeArrowheads="1"/>
          </p:cNvSpPr>
          <p:nvPr/>
        </p:nvSpPr>
        <p:spPr bwMode="auto">
          <a:xfrm>
            <a:off x="468189" y="1585926"/>
            <a:ext cx="8803032" cy="2683923"/>
          </a:xfrm>
          <a:prstGeom prst="rect">
            <a:avLst/>
          </a:prstGeom>
          <a:noFill/>
          <a:ln>
            <a:noFill/>
          </a:ln>
          <a:extLst/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defRPr/>
            </a:pPr>
            <a:r>
              <a:rPr lang="de-DE" sz="2000" dirty="0" smtClean="0">
                <a:solidFill>
                  <a:schemeClr val="bg2">
                    <a:lumMod val="50000"/>
                  </a:schemeClr>
                </a:solidFill>
              </a:rPr>
              <a:t>Errichtung von Dämmen durch die Erhöhung und den Ausbau                    vorhandener Feldwege um den Abfluss zu bremsen und das Wasser                          (in den privaten landwirtschaftlich genutzten Flächen) zurückzuhalten</a:t>
            </a:r>
          </a:p>
        </p:txBody>
      </p:sp>
      <p:pic>
        <p:nvPicPr>
          <p:cNvPr id="6" name="Picture 7" descr="G:\Hauptamt\Bauamt\Baustellen\2016\Langquaid\Leitenhausen\Hochwasserkonzept\Tannenhof\15112017\IMG_024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4489" y="3031254"/>
            <a:ext cx="4198545" cy="3146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412" y="3031254"/>
            <a:ext cx="4195877" cy="3146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875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75" y="153218"/>
            <a:ext cx="5612607" cy="6058737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6981247" y="1995777"/>
            <a:ext cx="4579951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Darin geregelt u.a. </a:t>
            </a:r>
          </a:p>
          <a:p>
            <a:endParaRPr lang="de-DE" dirty="0" smtClean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Schäden </a:t>
            </a:r>
            <a:r>
              <a:rPr lang="de-DE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land- und forstwirtschaftlichen Kulturen</a:t>
            </a:r>
          </a:p>
          <a:p>
            <a:endParaRPr lang="de-DE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Schäden </a:t>
            </a:r>
            <a:r>
              <a:rPr lang="de-DE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land- und forstwirtschaftlich genutzten Grundstücken</a:t>
            </a:r>
          </a:p>
          <a:p>
            <a:endParaRPr lang="de-DE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Förderrechtliche Nachteile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dirty="0"/>
              <a:t> </a:t>
            </a:r>
          </a:p>
          <a:p>
            <a:pPr algn="ctr"/>
            <a:r>
              <a:rPr lang="de-DE" dirty="0"/>
              <a:t> </a:t>
            </a:r>
            <a:r>
              <a:rPr lang="de-DE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werden vom Markt finanziell </a:t>
            </a:r>
            <a:r>
              <a:rPr lang="de-DE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ausgeglichen</a:t>
            </a:r>
            <a:endParaRPr lang="de-DE" dirty="0"/>
          </a:p>
        </p:txBody>
      </p:sp>
      <p:sp>
        <p:nvSpPr>
          <p:cNvPr id="6" name="Pfeil nach unten 5"/>
          <p:cNvSpPr/>
          <p:nvPr/>
        </p:nvSpPr>
        <p:spPr>
          <a:xfrm>
            <a:off x="9020756" y="4723074"/>
            <a:ext cx="500932" cy="699714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06258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Innovative Bodenbewirtschaftung und Landschaftsentwicklung - boden:staendi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046" y="1132051"/>
            <a:ext cx="2636133" cy="543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21"/>
          <p:cNvSpPr txBox="1">
            <a:spLocks noChangeArrowheads="1"/>
          </p:cNvSpPr>
          <p:nvPr/>
        </p:nvSpPr>
        <p:spPr bwMode="auto">
          <a:xfrm>
            <a:off x="343260" y="328639"/>
            <a:ext cx="8496300" cy="884238"/>
          </a:xfrm>
          <a:prstGeom prst="rect">
            <a:avLst/>
          </a:prstGeom>
          <a:noFill/>
          <a:ln>
            <a:noFill/>
          </a:ln>
          <a:extLst/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defRPr/>
            </a:pPr>
            <a:r>
              <a:rPr lang="de-DE" altLang="de-DE" sz="2400" b="1" dirty="0" smtClean="0">
                <a:solidFill>
                  <a:srgbClr val="FF0000"/>
                </a:solidFill>
              </a:rPr>
              <a:t>Bauliche Maßnahmen</a:t>
            </a:r>
          </a:p>
        </p:txBody>
      </p:sp>
      <p:sp>
        <p:nvSpPr>
          <p:cNvPr id="5" name="Text Box 21"/>
          <p:cNvSpPr txBox="1">
            <a:spLocks noChangeArrowheads="1"/>
          </p:cNvSpPr>
          <p:nvPr/>
        </p:nvSpPr>
        <p:spPr bwMode="auto">
          <a:xfrm>
            <a:off x="372773" y="1291728"/>
            <a:ext cx="8803032" cy="2683923"/>
          </a:xfrm>
          <a:prstGeom prst="rect">
            <a:avLst/>
          </a:prstGeom>
          <a:noFill/>
          <a:ln>
            <a:noFill/>
          </a:ln>
          <a:extLst/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defRPr/>
            </a:pPr>
            <a:r>
              <a:rPr lang="de-DE" sz="2000" dirty="0" smtClean="0">
                <a:solidFill>
                  <a:schemeClr val="bg2">
                    <a:lumMod val="50000"/>
                  </a:schemeClr>
                </a:solidFill>
              </a:rPr>
              <a:t>Veränderung der Wasserführung in Gräben, um die Fließrichtung                    bei Starkregen von der Bebauung wegzuleiten</a:t>
            </a: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188" y="2299150"/>
            <a:ext cx="3033002" cy="4044003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08260" y="2804649"/>
            <a:ext cx="4044004" cy="3033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537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Innovative Bodenbewirtschaftung und Landschaftsentwicklung - boden:staendi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046" y="1132051"/>
            <a:ext cx="2636133" cy="543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21"/>
          <p:cNvSpPr txBox="1">
            <a:spLocks noChangeArrowheads="1"/>
          </p:cNvSpPr>
          <p:nvPr/>
        </p:nvSpPr>
        <p:spPr bwMode="auto">
          <a:xfrm>
            <a:off x="313746" y="327652"/>
            <a:ext cx="8496300" cy="884238"/>
          </a:xfrm>
          <a:prstGeom prst="rect">
            <a:avLst/>
          </a:prstGeom>
          <a:noFill/>
          <a:ln>
            <a:noFill/>
          </a:ln>
          <a:extLst/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defRPr/>
            </a:pPr>
            <a:r>
              <a:rPr lang="de-DE" altLang="de-DE" sz="2400" b="1" dirty="0" smtClean="0">
                <a:solidFill>
                  <a:srgbClr val="FF0000"/>
                </a:solidFill>
              </a:rPr>
              <a:t>Bauliche Maßnahmen</a:t>
            </a:r>
          </a:p>
        </p:txBody>
      </p:sp>
      <p:sp>
        <p:nvSpPr>
          <p:cNvPr id="5" name="Text Box 21"/>
          <p:cNvSpPr txBox="1">
            <a:spLocks noChangeArrowheads="1"/>
          </p:cNvSpPr>
          <p:nvPr/>
        </p:nvSpPr>
        <p:spPr bwMode="auto">
          <a:xfrm>
            <a:off x="436383" y="1137692"/>
            <a:ext cx="8803032" cy="2683923"/>
          </a:xfrm>
          <a:prstGeom prst="rect">
            <a:avLst/>
          </a:prstGeom>
          <a:noFill/>
          <a:ln>
            <a:noFill/>
          </a:ln>
          <a:extLst/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defRPr/>
            </a:pPr>
            <a:r>
              <a:rPr lang="de-DE" sz="2000" dirty="0" smtClean="0">
                <a:solidFill>
                  <a:schemeClr val="bg2">
                    <a:lumMod val="50000"/>
                  </a:schemeClr>
                </a:solidFill>
              </a:rPr>
              <a:t>Vergrößerung von Kanalleitungen                                                                             um in Teilbereichen einen Rückstau zu </a:t>
            </a:r>
            <a:r>
              <a:rPr lang="de-DE" sz="2000" dirty="0" smtClean="0">
                <a:solidFill>
                  <a:schemeClr val="bg2">
                    <a:lumMod val="50000"/>
                  </a:schemeClr>
                </a:solidFill>
              </a:rPr>
              <a:t>verhindern</a:t>
            </a:r>
            <a:endParaRPr lang="de-DE" sz="2000" dirty="0" smtClean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70142" y="2802874"/>
            <a:ext cx="4185257" cy="3138943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978" y="2279716"/>
            <a:ext cx="3113405" cy="4151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440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Innovative Bodenbewirtschaftung und Landschaftsentwicklung - boden:staendi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046" y="1132051"/>
            <a:ext cx="2636133" cy="543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21"/>
          <p:cNvSpPr txBox="1">
            <a:spLocks noChangeArrowheads="1"/>
          </p:cNvSpPr>
          <p:nvPr/>
        </p:nvSpPr>
        <p:spPr bwMode="auto">
          <a:xfrm>
            <a:off x="372773" y="304834"/>
            <a:ext cx="8496300" cy="884238"/>
          </a:xfrm>
          <a:prstGeom prst="rect">
            <a:avLst/>
          </a:prstGeom>
          <a:noFill/>
          <a:ln>
            <a:noFill/>
          </a:ln>
          <a:extLst/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defRPr/>
            </a:pPr>
            <a:r>
              <a:rPr lang="de-DE" altLang="de-DE" sz="2400" b="1" dirty="0" smtClean="0">
                <a:solidFill>
                  <a:srgbClr val="FF0000"/>
                </a:solidFill>
              </a:rPr>
              <a:t>Bauliche Maßnahmen</a:t>
            </a:r>
          </a:p>
        </p:txBody>
      </p:sp>
      <p:sp>
        <p:nvSpPr>
          <p:cNvPr id="5" name="Text Box 21"/>
          <p:cNvSpPr txBox="1">
            <a:spLocks noChangeArrowheads="1"/>
          </p:cNvSpPr>
          <p:nvPr/>
        </p:nvSpPr>
        <p:spPr bwMode="auto">
          <a:xfrm>
            <a:off x="644506" y="1291728"/>
            <a:ext cx="8803032" cy="2683923"/>
          </a:xfrm>
          <a:prstGeom prst="rect">
            <a:avLst/>
          </a:prstGeom>
          <a:noFill/>
          <a:ln>
            <a:noFill/>
          </a:ln>
          <a:extLst/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defRPr/>
            </a:pPr>
            <a:r>
              <a:rPr lang="de-DE" sz="2000" dirty="0" smtClean="0">
                <a:solidFill>
                  <a:schemeClr val="bg2">
                    <a:lumMod val="50000"/>
                  </a:schemeClr>
                </a:solidFill>
              </a:rPr>
              <a:t>Bau einer ökologischen Rückhaltemaßnahme</a:t>
            </a:r>
          </a:p>
        </p:txBody>
      </p:sp>
      <p:pic>
        <p:nvPicPr>
          <p:cNvPr id="10" name="Picture 2" descr="https://www.boden-staendig.eu/_Resources/Persistent/e9072fe6409cfb31daad9738f0c50a79f50ad158/nachher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939" y="2336378"/>
            <a:ext cx="4195877" cy="3146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ttps://www.boden-staendig.eu/_Resources/Persistent/de1eb02908a782739bc5d2a237b2be7473f868b2/Setzstangen-gr%C3%BC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0228" y="2336378"/>
            <a:ext cx="4195876" cy="3146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0619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Innovative Bodenbewirtschaftung und Landschaftsentwicklung - boden:staendi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046" y="1132051"/>
            <a:ext cx="2636133" cy="543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21"/>
          <p:cNvSpPr txBox="1">
            <a:spLocks noChangeArrowheads="1"/>
          </p:cNvSpPr>
          <p:nvPr/>
        </p:nvSpPr>
        <p:spPr bwMode="auto">
          <a:xfrm>
            <a:off x="431800" y="336247"/>
            <a:ext cx="8496300" cy="884238"/>
          </a:xfrm>
          <a:prstGeom prst="rect">
            <a:avLst/>
          </a:prstGeom>
          <a:noFill/>
          <a:ln>
            <a:noFill/>
          </a:ln>
          <a:extLst/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defRPr/>
            </a:pPr>
            <a:r>
              <a:rPr lang="de-DE" altLang="de-DE" sz="2400" b="1" dirty="0" smtClean="0">
                <a:solidFill>
                  <a:srgbClr val="FF0000"/>
                </a:solidFill>
              </a:rPr>
              <a:t>Bauliche Maßnahmen</a:t>
            </a:r>
          </a:p>
        </p:txBody>
      </p:sp>
      <p:sp>
        <p:nvSpPr>
          <p:cNvPr id="5" name="Text Box 21"/>
          <p:cNvSpPr txBox="1">
            <a:spLocks noChangeArrowheads="1"/>
          </p:cNvSpPr>
          <p:nvPr/>
        </p:nvSpPr>
        <p:spPr bwMode="auto">
          <a:xfrm>
            <a:off x="994865" y="1827030"/>
            <a:ext cx="8803032" cy="2683923"/>
          </a:xfrm>
          <a:prstGeom prst="rect">
            <a:avLst/>
          </a:prstGeom>
          <a:noFill/>
          <a:ln>
            <a:noFill/>
          </a:ln>
          <a:extLst/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defRPr/>
            </a:pPr>
            <a:r>
              <a:rPr lang="de-DE" sz="2000" dirty="0" smtClean="0">
                <a:solidFill>
                  <a:schemeClr val="bg2">
                    <a:lumMod val="50000"/>
                  </a:schemeClr>
                </a:solidFill>
              </a:rPr>
              <a:t>Gehwegabsenkungen, </a:t>
            </a:r>
            <a:r>
              <a:rPr lang="de-DE" sz="2000" dirty="0" smtClean="0">
                <a:solidFill>
                  <a:schemeClr val="bg2">
                    <a:lumMod val="50000"/>
                  </a:schemeClr>
                </a:solidFill>
              </a:rPr>
              <a:t>um Rückstau im Dorf zu verhindern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490" y="2777831"/>
            <a:ext cx="4149601" cy="3112201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1932" y="2777831"/>
            <a:ext cx="4148340" cy="3111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271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Innovative Bodenbewirtschaftung und Landschaftsentwicklung - boden:staendi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046" y="1132051"/>
            <a:ext cx="2636133" cy="543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21"/>
          <p:cNvSpPr txBox="1">
            <a:spLocks noChangeArrowheads="1"/>
          </p:cNvSpPr>
          <p:nvPr/>
        </p:nvSpPr>
        <p:spPr bwMode="auto">
          <a:xfrm>
            <a:off x="431800" y="336247"/>
            <a:ext cx="8496300" cy="884238"/>
          </a:xfrm>
          <a:prstGeom prst="rect">
            <a:avLst/>
          </a:prstGeom>
          <a:noFill/>
          <a:ln>
            <a:noFill/>
          </a:ln>
          <a:extLst/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defRPr/>
            </a:pPr>
            <a:r>
              <a:rPr lang="de-DE" altLang="de-DE" sz="2400" b="1" dirty="0" smtClean="0">
                <a:solidFill>
                  <a:srgbClr val="FF0000"/>
                </a:solidFill>
              </a:rPr>
              <a:t>Kosten für bauliche Maßnahmen</a:t>
            </a:r>
          </a:p>
        </p:txBody>
      </p:sp>
      <p:sp>
        <p:nvSpPr>
          <p:cNvPr id="5" name="Text Box 21"/>
          <p:cNvSpPr txBox="1">
            <a:spLocks noChangeArrowheads="1"/>
          </p:cNvSpPr>
          <p:nvPr/>
        </p:nvSpPr>
        <p:spPr bwMode="auto">
          <a:xfrm>
            <a:off x="0" y="2222031"/>
            <a:ext cx="12192000" cy="2683923"/>
          </a:xfrm>
          <a:prstGeom prst="rect">
            <a:avLst/>
          </a:prstGeom>
          <a:noFill/>
          <a:ln>
            <a:noFill/>
          </a:ln>
          <a:extLst/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defRPr/>
            </a:pPr>
            <a:r>
              <a:rPr lang="de-DE" sz="3200" b="1" dirty="0">
                <a:solidFill>
                  <a:schemeClr val="bg2">
                    <a:lumMod val="50000"/>
                  </a:schemeClr>
                </a:solidFill>
              </a:rPr>
              <a:t>b</a:t>
            </a:r>
            <a:r>
              <a:rPr lang="de-DE" sz="3200" b="1" dirty="0" smtClean="0">
                <a:solidFill>
                  <a:schemeClr val="bg2">
                    <a:lumMod val="50000"/>
                  </a:schemeClr>
                </a:solidFill>
              </a:rPr>
              <a:t>isher</a:t>
            </a:r>
          </a:p>
          <a:p>
            <a:pPr>
              <a:defRPr/>
            </a:pPr>
            <a:endParaRPr lang="de-DE" sz="3200" b="1" dirty="0" smtClean="0">
              <a:solidFill>
                <a:schemeClr val="bg2">
                  <a:lumMod val="50000"/>
                </a:schemeClr>
              </a:solidFill>
            </a:endParaRPr>
          </a:p>
          <a:p>
            <a:pPr algn="ctr">
              <a:defRPr/>
            </a:pPr>
            <a:r>
              <a:rPr lang="de-DE" sz="3200" b="1" smtClean="0">
                <a:solidFill>
                  <a:schemeClr val="bg2">
                    <a:lumMod val="50000"/>
                  </a:schemeClr>
                </a:solidFill>
              </a:rPr>
              <a:t>€ 280.000 </a:t>
            </a:r>
            <a:endParaRPr lang="de-DE" sz="3200" b="1" dirty="0" smtClean="0">
              <a:solidFill>
                <a:schemeClr val="bg2">
                  <a:lumMod val="50000"/>
                </a:schemeClr>
              </a:solidFill>
            </a:endParaRPr>
          </a:p>
          <a:p>
            <a:pPr algn="ctr">
              <a:defRPr/>
            </a:pPr>
            <a:endParaRPr lang="de-DE" sz="3200" b="1" dirty="0">
              <a:solidFill>
                <a:schemeClr val="bg2">
                  <a:lumMod val="50000"/>
                </a:schemeClr>
              </a:solidFill>
            </a:endParaRPr>
          </a:p>
          <a:p>
            <a:pPr algn="ctr">
              <a:defRPr/>
            </a:pPr>
            <a:endParaRPr lang="de-DE" sz="2000" dirty="0" smtClean="0">
              <a:solidFill>
                <a:schemeClr val="bg2">
                  <a:lumMod val="50000"/>
                </a:schemeClr>
              </a:solidFill>
            </a:endParaRPr>
          </a:p>
          <a:p>
            <a:pPr algn="ctr">
              <a:defRPr/>
            </a:pPr>
            <a:r>
              <a:rPr lang="de-DE" sz="2000" b="1" dirty="0" smtClean="0">
                <a:solidFill>
                  <a:srgbClr val="FF0000"/>
                </a:solidFill>
              </a:rPr>
              <a:t>Alle Kosten wurden komplett vom Markt getragen</a:t>
            </a:r>
          </a:p>
          <a:p>
            <a:pPr algn="ctr">
              <a:defRPr/>
            </a:pPr>
            <a:r>
              <a:rPr lang="de-DE" sz="2000" b="1" dirty="0" smtClean="0">
                <a:solidFill>
                  <a:srgbClr val="FF0000"/>
                </a:solidFill>
              </a:rPr>
              <a:t> ohne Inanspruchnahme staatlicher Zuschüsse</a:t>
            </a:r>
          </a:p>
          <a:p>
            <a:pPr algn="ctr">
              <a:defRPr/>
            </a:pPr>
            <a:endParaRPr lang="de-DE" sz="3200" b="1" dirty="0">
              <a:solidFill>
                <a:srgbClr val="FF0000"/>
              </a:solidFill>
            </a:endParaRPr>
          </a:p>
          <a:p>
            <a:pPr algn="ctr">
              <a:defRPr/>
            </a:pPr>
            <a:r>
              <a:rPr lang="de-DE" sz="3200" b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87012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www.boden-staendig.eu/_Resources/Persistent/79fa927a9b6f6c46f587eb2f574ee08b2d53eef1/lampelberg-reliefko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369" y="1843660"/>
            <a:ext cx="5591330" cy="3146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www.boden-staendig.eu/_Resources/Persistent/2fbc42fc96039eadcaeb044c03c65137461f9e1a/lampelberg-gw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8847" y="1843660"/>
            <a:ext cx="4195877" cy="3146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21"/>
          <p:cNvSpPr txBox="1">
            <a:spLocks noChangeArrowheads="1"/>
          </p:cNvSpPr>
          <p:nvPr/>
        </p:nvSpPr>
        <p:spPr bwMode="auto">
          <a:xfrm>
            <a:off x="362946" y="334202"/>
            <a:ext cx="8496300" cy="884238"/>
          </a:xfrm>
          <a:prstGeom prst="rect">
            <a:avLst/>
          </a:prstGeom>
          <a:noFill/>
          <a:ln>
            <a:noFill/>
          </a:ln>
          <a:extLst/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defRPr/>
            </a:pPr>
            <a:r>
              <a:rPr lang="de-DE" altLang="de-DE" sz="2400" b="1" dirty="0" smtClean="0">
                <a:solidFill>
                  <a:srgbClr val="FF0000"/>
                </a:solidFill>
              </a:rPr>
              <a:t>Erosionsschutzmaßnahmen</a:t>
            </a:r>
          </a:p>
        </p:txBody>
      </p:sp>
    </p:spTree>
    <p:extLst>
      <p:ext uri="{BB962C8B-B14F-4D97-AF65-F5344CB8AC3E}">
        <p14:creationId xmlns:p14="http://schemas.microsoft.com/office/powerpoint/2010/main" val="18535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Innovative Bodenbewirtschaftung und Landschaftsentwicklung - boden:staendi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046" y="1132051"/>
            <a:ext cx="2636133" cy="543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21"/>
          <p:cNvSpPr txBox="1">
            <a:spLocks noChangeArrowheads="1"/>
          </p:cNvSpPr>
          <p:nvPr/>
        </p:nvSpPr>
        <p:spPr bwMode="auto">
          <a:xfrm>
            <a:off x="418606" y="519415"/>
            <a:ext cx="8496300" cy="884238"/>
          </a:xfrm>
          <a:prstGeom prst="rect">
            <a:avLst/>
          </a:prstGeom>
          <a:noFill/>
          <a:ln>
            <a:noFill/>
          </a:ln>
          <a:extLst/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defRPr/>
            </a:pPr>
            <a:r>
              <a:rPr lang="de-DE" altLang="de-DE" sz="2400" b="1" dirty="0" smtClean="0">
                <a:solidFill>
                  <a:srgbClr val="FF0000"/>
                </a:solidFill>
              </a:rPr>
              <a:t>Sensibilisierung und fachliche Beratung </a:t>
            </a:r>
          </a:p>
        </p:txBody>
      </p:sp>
      <p:pic>
        <p:nvPicPr>
          <p:cNvPr id="2050" name="Picture 2" descr="https://www.boden-staendig.eu/_Resources/Persistent/8a79ea95be3ade0edd5ca20a820f8eb0a27b24e1/querdammhaeufle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4723" y="2217315"/>
            <a:ext cx="4195877" cy="3146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Exkursion zu boden:ständig-Maßnahmen in Ober- und Niederbayern - StMEL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070" y="2217315"/>
            <a:ext cx="4707173" cy="313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8091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Innovative Bodenbewirtschaftung und Landschaftsentwicklung - boden:staendi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046" y="1132051"/>
            <a:ext cx="2636133" cy="543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Langquaids Schutz vor Hochwass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799" y="1307692"/>
            <a:ext cx="6574929" cy="3698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21"/>
          <p:cNvSpPr txBox="1">
            <a:spLocks noChangeArrowheads="1"/>
          </p:cNvSpPr>
          <p:nvPr/>
        </p:nvSpPr>
        <p:spPr bwMode="auto">
          <a:xfrm>
            <a:off x="431800" y="336247"/>
            <a:ext cx="8496300" cy="884238"/>
          </a:xfrm>
          <a:prstGeom prst="rect">
            <a:avLst/>
          </a:prstGeom>
          <a:noFill/>
          <a:ln>
            <a:noFill/>
          </a:ln>
          <a:extLst/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defRPr/>
            </a:pPr>
            <a:r>
              <a:rPr lang="de-DE" altLang="de-DE" sz="2400" b="1" dirty="0" smtClean="0">
                <a:solidFill>
                  <a:srgbClr val="FF0000"/>
                </a:solidFill>
              </a:rPr>
              <a:t>Auszeichnung</a:t>
            </a:r>
          </a:p>
        </p:txBody>
      </p:sp>
      <p:sp>
        <p:nvSpPr>
          <p:cNvPr id="2" name="Rechteck 1"/>
          <p:cNvSpPr/>
          <p:nvPr/>
        </p:nvSpPr>
        <p:spPr>
          <a:xfrm>
            <a:off x="3118497" y="5597920"/>
            <a:ext cx="36968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24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boden:ständig-Preis 2019</a:t>
            </a:r>
            <a:endParaRPr lang="de-DE" sz="240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2523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Innovative Bodenbewirtschaftung und Landschaftsentwicklung - boden:staendi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046" y="1132051"/>
            <a:ext cx="2636133" cy="543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21"/>
          <p:cNvSpPr txBox="1">
            <a:spLocks noChangeArrowheads="1"/>
          </p:cNvSpPr>
          <p:nvPr/>
        </p:nvSpPr>
        <p:spPr bwMode="auto">
          <a:xfrm>
            <a:off x="566972" y="207592"/>
            <a:ext cx="8496300" cy="884238"/>
          </a:xfrm>
          <a:prstGeom prst="rect">
            <a:avLst/>
          </a:prstGeom>
          <a:noFill/>
          <a:ln>
            <a:noFill/>
          </a:ln>
          <a:extLst/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defRPr/>
            </a:pPr>
            <a:r>
              <a:rPr lang="de-DE" altLang="de-DE" sz="2400" b="1" dirty="0" smtClean="0">
                <a:solidFill>
                  <a:srgbClr val="FF0000"/>
                </a:solidFill>
              </a:rPr>
              <a:t>Auslöser - Starkregenereignis </a:t>
            </a:r>
            <a:r>
              <a:rPr lang="de-DE" altLang="de-DE" sz="2400" b="1" dirty="0" smtClean="0">
                <a:solidFill>
                  <a:srgbClr val="FF0000"/>
                </a:solidFill>
              </a:rPr>
              <a:t>29. Mai 2016</a:t>
            </a:r>
          </a:p>
          <a:p>
            <a:pPr>
              <a:defRPr/>
            </a:pPr>
            <a:r>
              <a:rPr lang="de-DE" altLang="de-DE" sz="2400" b="1" dirty="0" smtClean="0">
                <a:solidFill>
                  <a:schemeClr val="bg2">
                    <a:lumMod val="50000"/>
                  </a:schemeClr>
                </a:solidFill>
              </a:rPr>
              <a:t>Betroffen: Südliche Gemeindeteile des Marktes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573" y="2247748"/>
            <a:ext cx="3705260" cy="2729321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5417488" y="1889286"/>
            <a:ext cx="6096000" cy="42165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36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24h-Regen </a:t>
            </a:r>
            <a:endParaRPr lang="de-DE" sz="3600" b="1" dirty="0" smtClean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</a:endParaRPr>
          </a:p>
          <a:p>
            <a:endParaRPr lang="de-DE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de-DE" sz="2800" dirty="0" smtClean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r>
              <a:rPr lang="de-DE" sz="2800" dirty="0" smtClean="0">
                <a:solidFill>
                  <a:srgbClr val="FF0000"/>
                </a:solidFill>
                <a:latin typeface="Arial" panose="020B0604020202020204" pitchFamily="34" charset="0"/>
              </a:rPr>
              <a:t>100jährlich 		</a:t>
            </a:r>
            <a:r>
              <a:rPr lang="de-DE" sz="2800" dirty="0" smtClean="0">
                <a:solidFill>
                  <a:srgbClr val="000000"/>
                </a:solidFill>
                <a:latin typeface="Arial" panose="020B0604020202020204" pitchFamily="34" charset="0"/>
              </a:rPr>
              <a:t>70-80 </a:t>
            </a:r>
            <a:r>
              <a:rPr lang="de-DE" sz="2800" dirty="0">
                <a:solidFill>
                  <a:srgbClr val="000000"/>
                </a:solidFill>
                <a:latin typeface="Arial" panose="020B0604020202020204" pitchFamily="34" charset="0"/>
              </a:rPr>
              <a:t>mm (*) </a:t>
            </a:r>
            <a:endParaRPr lang="de-DE" sz="280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de-DE" sz="280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de-DE" sz="2800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29. Mai 2016 </a:t>
            </a:r>
            <a:r>
              <a:rPr lang="de-DE" sz="2800" b="1" dirty="0" smtClean="0">
                <a:solidFill>
                  <a:srgbClr val="7474D1"/>
                </a:solidFill>
                <a:latin typeface="Arial" panose="020B0604020202020204" pitchFamily="34" charset="0"/>
              </a:rPr>
              <a:t>	</a:t>
            </a:r>
            <a:r>
              <a:rPr lang="de-DE" sz="28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57,4 mm</a:t>
            </a:r>
          </a:p>
          <a:p>
            <a:endParaRPr lang="de-DE" sz="2800" b="1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de-DE" sz="2800" dirty="0" smtClean="0">
                <a:solidFill>
                  <a:srgbClr val="FFC000"/>
                </a:solidFill>
                <a:latin typeface="Arial" panose="020B0604020202020204" pitchFamily="34" charset="0"/>
              </a:rPr>
              <a:t>jährlich 		</a:t>
            </a:r>
            <a:r>
              <a:rPr lang="de-DE" sz="2800" dirty="0" smtClean="0">
                <a:solidFill>
                  <a:srgbClr val="000000"/>
                </a:solidFill>
                <a:latin typeface="Arial" panose="020B0604020202020204" pitchFamily="34" charset="0"/>
              </a:rPr>
              <a:t>30-40 </a:t>
            </a:r>
            <a:r>
              <a:rPr lang="de-DE" sz="2800" dirty="0">
                <a:solidFill>
                  <a:srgbClr val="000000"/>
                </a:solidFill>
                <a:latin typeface="Arial" panose="020B0604020202020204" pitchFamily="34" charset="0"/>
              </a:rPr>
              <a:t>mm (*) </a:t>
            </a:r>
            <a:endParaRPr lang="de-DE" sz="280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de-DE" sz="1400" i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de-DE" sz="1400" i="1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de-DE" i="1" dirty="0" smtClean="0">
                <a:solidFill>
                  <a:srgbClr val="000000"/>
                </a:solidFill>
                <a:latin typeface="Arial" panose="020B0604020202020204" pitchFamily="34" charset="0"/>
              </a:rPr>
              <a:t>* </a:t>
            </a:r>
            <a:r>
              <a:rPr lang="de-DE" i="1" dirty="0">
                <a:solidFill>
                  <a:srgbClr val="000000"/>
                </a:solidFill>
                <a:latin typeface="Arial" panose="020B0604020202020204" pitchFamily="34" charset="0"/>
              </a:rPr>
              <a:t>Hydrologischer Atlas für Deutschland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75314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5"/>
          <p:cNvSpPr txBox="1">
            <a:spLocks noChangeArrowheads="1"/>
          </p:cNvSpPr>
          <p:nvPr/>
        </p:nvSpPr>
        <p:spPr bwMode="auto">
          <a:xfrm>
            <a:off x="844420" y="4381692"/>
            <a:ext cx="8768171" cy="1343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algn="ctr">
              <a:buFont typeface="Wingdings" charset="2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de-DE" sz="3200" dirty="0">
              <a:solidFill>
                <a:srgbClr val="000000"/>
              </a:solidFill>
              <a:latin typeface="Arial" charset="0"/>
              <a:ea typeface="+mn-ea"/>
            </a:endParaRPr>
          </a:p>
          <a:p>
            <a:pPr algn="ctr">
              <a:buFont typeface="Wingdings" charset="2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de-DE" sz="3600" b="1" dirty="0" smtClean="0">
                <a:solidFill>
                  <a:srgbClr val="FF0000"/>
                </a:solidFill>
                <a:latin typeface="Arial" charset="0"/>
              </a:rPr>
              <a:t>Langquaid – ein schönes Stück Heimat</a:t>
            </a:r>
            <a:endParaRPr lang="de-DE" sz="3200" dirty="0">
              <a:solidFill>
                <a:srgbClr val="FF0000"/>
              </a:solidFill>
              <a:latin typeface="Arial" charset="0"/>
            </a:endParaRPr>
          </a:p>
          <a:p>
            <a:pPr algn="ctr">
              <a:buFontTx/>
              <a:buChar char="-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de-DE" sz="3200" dirty="0">
              <a:solidFill>
                <a:schemeClr val="bg2">
                  <a:lumMod val="50000"/>
                </a:schemeClr>
              </a:solidFill>
              <a:latin typeface="Arial" charset="0"/>
              <a:ea typeface="+mn-ea"/>
            </a:endParaRPr>
          </a:p>
        </p:txBody>
      </p:sp>
      <p:pic>
        <p:nvPicPr>
          <p:cNvPr id="1026" name="Picture 2" descr="Sankt Koloman : Radtouren und Radwege | komoo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5163" y="391222"/>
            <a:ext cx="5686385" cy="4264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21"/>
          <p:cNvSpPr txBox="1">
            <a:spLocks noChangeArrowheads="1"/>
          </p:cNvSpPr>
          <p:nvPr/>
        </p:nvSpPr>
        <p:spPr bwMode="auto">
          <a:xfrm>
            <a:off x="2496655" y="5891695"/>
            <a:ext cx="8496300" cy="884238"/>
          </a:xfrm>
          <a:prstGeom prst="rect">
            <a:avLst/>
          </a:prstGeom>
          <a:noFill/>
          <a:ln>
            <a:noFill/>
          </a:ln>
          <a:extLst/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defRPr/>
            </a:pPr>
            <a:r>
              <a:rPr lang="de-DE" altLang="de-DE" sz="2400" b="1" dirty="0" smtClean="0">
                <a:solidFill>
                  <a:schemeClr val="bg2">
                    <a:lumMod val="50000"/>
                  </a:schemeClr>
                </a:solidFill>
              </a:rPr>
              <a:t>Vielen Dank für Ihre Aufmerksamkeit</a:t>
            </a:r>
          </a:p>
        </p:txBody>
      </p:sp>
    </p:spTree>
    <p:extLst>
      <p:ext uri="{BB962C8B-B14F-4D97-AF65-F5344CB8AC3E}">
        <p14:creationId xmlns:p14="http://schemas.microsoft.com/office/powerpoint/2010/main" val="1456081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Innovative Bodenbewirtschaftung und Landschaftsentwicklung - boden:staendi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046" y="1132051"/>
            <a:ext cx="2636133" cy="543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21"/>
          <p:cNvSpPr txBox="1">
            <a:spLocks noChangeArrowheads="1"/>
          </p:cNvSpPr>
          <p:nvPr/>
        </p:nvSpPr>
        <p:spPr bwMode="auto">
          <a:xfrm>
            <a:off x="234411" y="195358"/>
            <a:ext cx="8496300" cy="884238"/>
          </a:xfrm>
          <a:prstGeom prst="rect">
            <a:avLst/>
          </a:prstGeom>
          <a:noFill/>
          <a:ln>
            <a:noFill/>
          </a:ln>
          <a:extLst/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defRPr/>
            </a:pPr>
            <a:r>
              <a:rPr lang="de-DE" altLang="de-DE" sz="2400" b="1" dirty="0" smtClean="0">
                <a:solidFill>
                  <a:srgbClr val="FF0000"/>
                </a:solidFill>
              </a:rPr>
              <a:t>Starkregenereignis 29. Mai 2016</a:t>
            </a:r>
          </a:p>
          <a:p>
            <a:pPr>
              <a:defRPr/>
            </a:pPr>
            <a:r>
              <a:rPr lang="de-DE" altLang="de-DE" sz="2400" b="1" dirty="0" smtClean="0">
                <a:solidFill>
                  <a:schemeClr val="bg2">
                    <a:lumMod val="50000"/>
                  </a:schemeClr>
                </a:solidFill>
              </a:rPr>
              <a:t>Betroffen: Südliche Gemeindeteile des Marktes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9213" y="2639512"/>
            <a:ext cx="1911397" cy="3158665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4802" y="1364447"/>
            <a:ext cx="2650626" cy="1590375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5740" y="1413195"/>
            <a:ext cx="2569378" cy="1541627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01758" y="5133016"/>
            <a:ext cx="2147339" cy="1610505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21447" y="5090431"/>
            <a:ext cx="2206709" cy="1653090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86852" y="3180439"/>
            <a:ext cx="2443859" cy="1813802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43392" y="3227439"/>
            <a:ext cx="2943460" cy="1744272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7235" y="3215204"/>
            <a:ext cx="2937256" cy="1744272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6043" y="1352213"/>
            <a:ext cx="2878448" cy="1614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571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Innovative Bodenbewirtschaftung und Landschaftsentwicklung - boden:staendi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046" y="1132051"/>
            <a:ext cx="2636133" cy="543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21"/>
          <p:cNvSpPr txBox="1">
            <a:spLocks noChangeArrowheads="1"/>
          </p:cNvSpPr>
          <p:nvPr/>
        </p:nvSpPr>
        <p:spPr bwMode="auto">
          <a:xfrm>
            <a:off x="424069" y="201382"/>
            <a:ext cx="8496300" cy="884238"/>
          </a:xfrm>
          <a:prstGeom prst="rect">
            <a:avLst/>
          </a:prstGeom>
          <a:noFill/>
          <a:ln>
            <a:noFill/>
          </a:ln>
          <a:extLst/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defRPr/>
            </a:pPr>
            <a:r>
              <a:rPr lang="de-DE" altLang="de-DE" sz="2400" b="1" dirty="0" smtClean="0">
                <a:solidFill>
                  <a:srgbClr val="FF0000"/>
                </a:solidFill>
              </a:rPr>
              <a:t>Lösungsweg</a:t>
            </a:r>
          </a:p>
        </p:txBody>
      </p:sp>
      <p:sp>
        <p:nvSpPr>
          <p:cNvPr id="6" name="Rechteck 5"/>
          <p:cNvSpPr/>
          <p:nvPr/>
        </p:nvSpPr>
        <p:spPr>
          <a:xfrm>
            <a:off x="1402256" y="1275228"/>
            <a:ext cx="11107972" cy="71711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400" b="1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Aufnahme in das Projekt boden:ständig</a:t>
            </a:r>
          </a:p>
          <a:p>
            <a:r>
              <a:rPr lang="de-DE" sz="2000" i="1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Projektkoordination Landschaftspflegeverband </a:t>
            </a:r>
            <a:r>
              <a:rPr lang="de-DE" sz="2000" i="1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VöF</a:t>
            </a:r>
            <a:r>
              <a:rPr lang="de-DE" sz="2000" i="1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</a:p>
          <a:p>
            <a:r>
              <a:rPr lang="de-DE" sz="2000" i="1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Projektbegleitung </a:t>
            </a:r>
            <a:r>
              <a:rPr lang="de-DE" sz="2000" i="1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Dipl.-</a:t>
            </a:r>
            <a:r>
              <a:rPr lang="de-DE" sz="2000" i="1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Ing. Felix Schmitt</a:t>
            </a:r>
          </a:p>
          <a:p>
            <a:endParaRPr lang="de-DE" sz="2000" i="1" dirty="0" smtClean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</a:endParaRPr>
          </a:p>
          <a:p>
            <a:endParaRPr lang="de-DE" sz="2000" b="1" dirty="0" smtClean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</a:endParaRPr>
          </a:p>
          <a:p>
            <a:r>
              <a:rPr lang="de-DE" sz="2400" b="1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Untersuchung der Problemstellen </a:t>
            </a:r>
            <a:r>
              <a:rPr lang="de-DE" sz="2400" b="1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in den betroffenen Ortsteilen </a:t>
            </a:r>
            <a:r>
              <a:rPr lang="de-DE" sz="2400" b="1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und Erarbeitung von Maßnahmenvorschlägen</a:t>
            </a:r>
            <a:endParaRPr lang="de-DE" sz="2400" b="1" dirty="0" smtClean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</a:endParaRPr>
          </a:p>
          <a:p>
            <a:endParaRPr lang="de-DE" sz="2400" b="1" dirty="0" smtClean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</a:endParaRPr>
          </a:p>
          <a:p>
            <a:endParaRPr lang="de-DE" sz="2000" b="1" dirty="0" smtClean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</a:endParaRPr>
          </a:p>
          <a:p>
            <a:r>
              <a:rPr lang="de-DE" sz="2400" b="1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Bürgerforum</a:t>
            </a:r>
          </a:p>
          <a:p>
            <a:endParaRPr lang="de-DE" sz="2400" b="1" dirty="0" smtClean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</a:endParaRPr>
          </a:p>
          <a:p>
            <a:endParaRPr lang="de-DE" sz="2000" b="1" dirty="0" smtClean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</a:endParaRPr>
          </a:p>
          <a:p>
            <a:r>
              <a:rPr lang="de-DE" sz="2400" b="1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Bildung von vier Arbeitsgruppen</a:t>
            </a:r>
          </a:p>
          <a:p>
            <a:r>
              <a:rPr lang="de-DE" sz="2000" i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j</a:t>
            </a:r>
            <a:r>
              <a:rPr lang="de-DE" sz="2000" i="1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eweils für den betroffenen Ortsteil</a:t>
            </a:r>
          </a:p>
          <a:p>
            <a:endParaRPr lang="de-DE" sz="2000" dirty="0" smtClean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</a:endParaRPr>
          </a:p>
          <a:p>
            <a:endParaRPr lang="de-DE" sz="3600" b="1" dirty="0" smtClean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</a:endParaRPr>
          </a:p>
          <a:p>
            <a:endParaRPr lang="de-DE" sz="3600" b="1" dirty="0" smtClean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</a:endParaRPr>
          </a:p>
          <a:p>
            <a:endParaRPr lang="de-DE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de-DE" sz="2800" dirty="0" smtClean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endParaRPr lang="de-DE" sz="1400" i="1" dirty="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" name="Pfeil nach rechts 1"/>
          <p:cNvSpPr/>
          <p:nvPr/>
        </p:nvSpPr>
        <p:spPr>
          <a:xfrm>
            <a:off x="537558" y="1299796"/>
            <a:ext cx="819382" cy="48463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7" name="Pfeil nach rechts 6"/>
          <p:cNvSpPr/>
          <p:nvPr/>
        </p:nvSpPr>
        <p:spPr>
          <a:xfrm>
            <a:off x="424069" y="2909006"/>
            <a:ext cx="819382" cy="48463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9" name="Pfeil nach rechts 8"/>
          <p:cNvSpPr/>
          <p:nvPr/>
        </p:nvSpPr>
        <p:spPr>
          <a:xfrm>
            <a:off x="424069" y="5307386"/>
            <a:ext cx="819382" cy="48463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3" name="Pfeil nach rechts 12"/>
          <p:cNvSpPr/>
          <p:nvPr/>
        </p:nvSpPr>
        <p:spPr>
          <a:xfrm>
            <a:off x="424069" y="4275900"/>
            <a:ext cx="819382" cy="48463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92331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9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Innovative Bodenbewirtschaftung und Landschaftsentwicklung - boden:staendi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046" y="1132051"/>
            <a:ext cx="2636133" cy="543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eck 5"/>
          <p:cNvSpPr/>
          <p:nvPr/>
        </p:nvSpPr>
        <p:spPr>
          <a:xfrm>
            <a:off x="1608990" y="1547174"/>
            <a:ext cx="11107972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4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Ortsbegehungen mit den </a:t>
            </a:r>
            <a:r>
              <a:rPr lang="de-DE" sz="2400" b="1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Arbeitsgruppen</a:t>
            </a:r>
          </a:p>
          <a:p>
            <a:endParaRPr lang="de-DE" sz="2400" b="1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</a:endParaRPr>
          </a:p>
          <a:p>
            <a:endParaRPr lang="de-DE" sz="2400" b="1" dirty="0" smtClean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</a:endParaRPr>
          </a:p>
          <a:p>
            <a:r>
              <a:rPr lang="de-DE" sz="2400" b="1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Abstimmung und Ergänzung der Maßnahmenvorschläge </a:t>
            </a:r>
          </a:p>
          <a:p>
            <a:endParaRPr lang="de-DE" sz="2400" b="1" dirty="0" smtClean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</a:endParaRPr>
          </a:p>
          <a:p>
            <a:endParaRPr lang="de-DE" sz="2000" b="1" dirty="0" smtClean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</a:endParaRPr>
          </a:p>
          <a:p>
            <a:r>
              <a:rPr lang="de-DE" sz="2400" b="1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Absprache der Maßnahmen mit betroffenen Fachstellen </a:t>
            </a:r>
          </a:p>
          <a:p>
            <a:r>
              <a:rPr lang="de-DE" sz="2000" i="1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wie Wasserwirtschaftsamt und Landratsamt</a:t>
            </a:r>
          </a:p>
          <a:p>
            <a:endParaRPr lang="de-DE" sz="2000" i="1" dirty="0" smtClean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</a:endParaRPr>
          </a:p>
          <a:p>
            <a:endParaRPr lang="de-DE" sz="2000" b="1" dirty="0" smtClean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</a:endParaRPr>
          </a:p>
          <a:p>
            <a:r>
              <a:rPr lang="de-DE" sz="2400" b="1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Umsetzung der Maßnahmen</a:t>
            </a:r>
          </a:p>
          <a:p>
            <a:endParaRPr lang="de-DE" sz="3600" b="1" dirty="0" smtClean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</a:endParaRPr>
          </a:p>
          <a:p>
            <a:endParaRPr lang="de-DE" sz="3600" b="1" dirty="0" smtClean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</a:endParaRPr>
          </a:p>
          <a:p>
            <a:endParaRPr lang="de-DE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de-DE" sz="2800" dirty="0" smtClean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endParaRPr lang="de-DE" sz="1400" i="1" dirty="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" name="Pfeil nach rechts 1"/>
          <p:cNvSpPr/>
          <p:nvPr/>
        </p:nvSpPr>
        <p:spPr>
          <a:xfrm>
            <a:off x="566972" y="1537111"/>
            <a:ext cx="819382" cy="48463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7" name="Pfeil nach rechts 6"/>
          <p:cNvSpPr/>
          <p:nvPr/>
        </p:nvSpPr>
        <p:spPr>
          <a:xfrm>
            <a:off x="502488" y="2716012"/>
            <a:ext cx="819382" cy="48463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8" name="Pfeil nach rechts 7"/>
          <p:cNvSpPr/>
          <p:nvPr/>
        </p:nvSpPr>
        <p:spPr>
          <a:xfrm>
            <a:off x="487713" y="3691948"/>
            <a:ext cx="819382" cy="48463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9" name="Pfeil nach rechts 8"/>
          <p:cNvSpPr/>
          <p:nvPr/>
        </p:nvSpPr>
        <p:spPr>
          <a:xfrm>
            <a:off x="486620" y="4941626"/>
            <a:ext cx="819382" cy="48463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30376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Innovative Bodenbewirtschaftung und Landschaftsentwicklung - boden:staendi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046" y="1132051"/>
            <a:ext cx="2636133" cy="543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21"/>
          <p:cNvSpPr txBox="1">
            <a:spLocks noChangeArrowheads="1"/>
          </p:cNvSpPr>
          <p:nvPr/>
        </p:nvSpPr>
        <p:spPr bwMode="auto">
          <a:xfrm>
            <a:off x="431800" y="336247"/>
            <a:ext cx="8496300" cy="884238"/>
          </a:xfrm>
          <a:prstGeom prst="rect">
            <a:avLst/>
          </a:prstGeom>
          <a:noFill/>
          <a:ln>
            <a:noFill/>
          </a:ln>
          <a:extLst/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defRPr/>
            </a:pPr>
            <a:r>
              <a:rPr lang="de-DE" altLang="de-DE" sz="2400" b="1" dirty="0" smtClean="0">
                <a:solidFill>
                  <a:srgbClr val="FF0000"/>
                </a:solidFill>
              </a:rPr>
              <a:t>Analysierte Problemstellen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800" y="1459699"/>
            <a:ext cx="8274878" cy="4562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644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Innovative Bodenbewirtschaftung und Landschaftsentwicklung - boden:staendi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046" y="1132051"/>
            <a:ext cx="2636133" cy="543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21"/>
          <p:cNvSpPr txBox="1">
            <a:spLocks noChangeArrowheads="1"/>
          </p:cNvSpPr>
          <p:nvPr/>
        </p:nvSpPr>
        <p:spPr bwMode="auto">
          <a:xfrm>
            <a:off x="431800" y="336247"/>
            <a:ext cx="8496300" cy="884238"/>
          </a:xfrm>
          <a:prstGeom prst="rect">
            <a:avLst/>
          </a:prstGeom>
          <a:noFill/>
          <a:ln>
            <a:noFill/>
          </a:ln>
          <a:extLst/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defRPr/>
            </a:pPr>
            <a:r>
              <a:rPr lang="de-DE" altLang="de-DE" sz="2400" b="1" dirty="0" smtClean="0">
                <a:solidFill>
                  <a:srgbClr val="FF0000"/>
                </a:solidFill>
              </a:rPr>
              <a:t>Maßnahmenplan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848" y="1220485"/>
            <a:ext cx="8142247" cy="5275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12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Innovative Bodenbewirtschaftung und Landschaftsentwicklung - boden:staendi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046" y="1132051"/>
            <a:ext cx="2636133" cy="543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21"/>
          <p:cNvSpPr txBox="1">
            <a:spLocks noChangeArrowheads="1"/>
          </p:cNvSpPr>
          <p:nvPr/>
        </p:nvSpPr>
        <p:spPr bwMode="auto">
          <a:xfrm>
            <a:off x="566972" y="207592"/>
            <a:ext cx="8496300" cy="884238"/>
          </a:xfrm>
          <a:prstGeom prst="rect">
            <a:avLst/>
          </a:prstGeom>
          <a:noFill/>
          <a:ln>
            <a:noFill/>
          </a:ln>
          <a:extLst/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defRPr/>
            </a:pPr>
            <a:r>
              <a:rPr lang="de-DE" altLang="de-DE" sz="2400" b="1" dirty="0" smtClean="0">
                <a:solidFill>
                  <a:srgbClr val="FF0000"/>
                </a:solidFill>
              </a:rPr>
              <a:t>Maßnahmenansätze</a:t>
            </a:r>
          </a:p>
        </p:txBody>
      </p:sp>
      <p:sp>
        <p:nvSpPr>
          <p:cNvPr id="6" name="Rechteck 5"/>
          <p:cNvSpPr/>
          <p:nvPr/>
        </p:nvSpPr>
        <p:spPr>
          <a:xfrm>
            <a:off x="1386354" y="1537621"/>
            <a:ext cx="11107972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400" b="1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Bauliche </a:t>
            </a:r>
            <a:r>
              <a:rPr lang="de-DE" sz="2400" b="1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(Rückhalte-)</a:t>
            </a:r>
            <a:r>
              <a:rPr lang="de-DE" sz="2400" b="1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Maßnahmen</a:t>
            </a:r>
            <a:endParaRPr lang="de-DE" sz="2400" b="1" dirty="0" smtClean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</a:endParaRPr>
          </a:p>
          <a:p>
            <a:endParaRPr lang="de-DE" sz="2000" i="1" dirty="0" smtClean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</a:endParaRPr>
          </a:p>
          <a:p>
            <a:endParaRPr lang="de-DE" sz="2000" i="1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</a:endParaRPr>
          </a:p>
          <a:p>
            <a:endParaRPr lang="de-DE" sz="2000" i="1" dirty="0" smtClean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</a:endParaRPr>
          </a:p>
          <a:p>
            <a:r>
              <a:rPr lang="de-DE" sz="2400" b="1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Wiederherstellung von Gräben und Grünstreifen</a:t>
            </a:r>
          </a:p>
          <a:p>
            <a:endParaRPr lang="de-DE" sz="2400" b="1" dirty="0" smtClean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</a:endParaRPr>
          </a:p>
          <a:p>
            <a:endParaRPr lang="de-DE" sz="2400" b="1" dirty="0" smtClean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</a:endParaRPr>
          </a:p>
          <a:p>
            <a:r>
              <a:rPr lang="de-DE" sz="2400" b="1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Anlage von Erosionsschutzstreifen</a:t>
            </a:r>
            <a:endParaRPr lang="de-DE" sz="2400" b="1" dirty="0" smtClean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</a:endParaRPr>
          </a:p>
          <a:p>
            <a:endParaRPr lang="de-DE" sz="2400" b="1" dirty="0" smtClean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</a:endParaRPr>
          </a:p>
          <a:p>
            <a:endParaRPr lang="de-DE" sz="2000" b="1" dirty="0" smtClean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</a:endParaRPr>
          </a:p>
          <a:p>
            <a:r>
              <a:rPr lang="de-DE" sz="2400" b="1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Sensibilisierung und fachliche Beratung der Landwirte</a:t>
            </a:r>
          </a:p>
          <a:p>
            <a:endParaRPr lang="de-DE" sz="2000" dirty="0" smtClean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</a:endParaRPr>
          </a:p>
          <a:p>
            <a:endParaRPr lang="de-DE" sz="3600" b="1" dirty="0" smtClean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</a:endParaRPr>
          </a:p>
          <a:p>
            <a:endParaRPr lang="de-DE" sz="3600" b="1" dirty="0" smtClean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</a:endParaRPr>
          </a:p>
          <a:p>
            <a:endParaRPr lang="de-DE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de-DE" sz="2800" dirty="0" smtClean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endParaRPr lang="de-DE" sz="1400" i="1" dirty="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" name="Pfeil nach rechts 1"/>
          <p:cNvSpPr/>
          <p:nvPr/>
        </p:nvSpPr>
        <p:spPr>
          <a:xfrm>
            <a:off x="495521" y="1555393"/>
            <a:ext cx="819382" cy="48463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7" name="Pfeil nach rechts 6"/>
          <p:cNvSpPr/>
          <p:nvPr/>
        </p:nvSpPr>
        <p:spPr>
          <a:xfrm>
            <a:off x="495521" y="2794489"/>
            <a:ext cx="819382" cy="48463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9" name="Pfeil nach rechts 8"/>
          <p:cNvSpPr/>
          <p:nvPr/>
        </p:nvSpPr>
        <p:spPr>
          <a:xfrm>
            <a:off x="424069" y="4936598"/>
            <a:ext cx="819382" cy="48463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3" name="Pfeil nach rechts 12"/>
          <p:cNvSpPr/>
          <p:nvPr/>
        </p:nvSpPr>
        <p:spPr>
          <a:xfrm>
            <a:off x="424069" y="3939818"/>
            <a:ext cx="819382" cy="48463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0955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9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Innovative Bodenbewirtschaftung und Landschaftsentwicklung - boden:staendi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046" y="1132051"/>
            <a:ext cx="2636133" cy="543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21"/>
          <p:cNvSpPr txBox="1">
            <a:spLocks noChangeArrowheads="1"/>
          </p:cNvSpPr>
          <p:nvPr/>
        </p:nvSpPr>
        <p:spPr bwMode="auto">
          <a:xfrm>
            <a:off x="431800" y="336247"/>
            <a:ext cx="8496300" cy="884238"/>
          </a:xfrm>
          <a:prstGeom prst="rect">
            <a:avLst/>
          </a:prstGeom>
          <a:noFill/>
          <a:ln>
            <a:noFill/>
          </a:ln>
          <a:extLst/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defRPr/>
            </a:pPr>
            <a:r>
              <a:rPr lang="de-DE" altLang="de-DE" sz="2400" b="1" dirty="0" smtClean="0">
                <a:solidFill>
                  <a:srgbClr val="FF0000"/>
                </a:solidFill>
              </a:rPr>
              <a:t>Bauliche Maßnahmen</a:t>
            </a:r>
          </a:p>
        </p:txBody>
      </p:sp>
      <p:sp>
        <p:nvSpPr>
          <p:cNvPr id="5" name="Text Box 21"/>
          <p:cNvSpPr txBox="1">
            <a:spLocks noChangeArrowheads="1"/>
          </p:cNvSpPr>
          <p:nvPr/>
        </p:nvSpPr>
        <p:spPr bwMode="auto">
          <a:xfrm>
            <a:off x="912247" y="1562679"/>
            <a:ext cx="8803032" cy="2683923"/>
          </a:xfrm>
          <a:prstGeom prst="rect">
            <a:avLst/>
          </a:prstGeom>
          <a:noFill/>
          <a:ln>
            <a:noFill/>
          </a:ln>
          <a:extLst/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defRPr/>
            </a:pPr>
            <a:r>
              <a:rPr lang="de-DE" sz="2000" dirty="0" smtClean="0">
                <a:solidFill>
                  <a:schemeClr val="bg2">
                    <a:lumMod val="50000"/>
                  </a:schemeClr>
                </a:solidFill>
              </a:rPr>
              <a:t>Einbau von Querdämmen in einen Hohlweg                                                               um den Wasserabfluss zu bremsen und Wasser zurückzuhalten</a:t>
            </a:r>
          </a:p>
        </p:txBody>
      </p:sp>
      <p:pic>
        <p:nvPicPr>
          <p:cNvPr id="5122" name="Picture 2" descr="https://www.boden-staendig.eu/_Resources/Persistent/82d6485ba76ddf4f2a06ea94752f1e1808f6112e/b%C3%A4rnpion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508" y="2904640"/>
            <a:ext cx="4732191" cy="3146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721" y="2904640"/>
            <a:ext cx="4195877" cy="3146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772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331</Words>
  <Application>Microsoft Office PowerPoint</Application>
  <PresentationFormat>Breitbild</PresentationFormat>
  <Paragraphs>117</Paragraphs>
  <Slides>20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20</vt:i4>
      </vt:variant>
    </vt:vector>
  </HeadingPairs>
  <TitlesOfParts>
    <vt:vector size="26" baseType="lpstr">
      <vt:lpstr>Arial</vt:lpstr>
      <vt:lpstr>Arial Unicode MS</vt:lpstr>
      <vt:lpstr>Calibri</vt:lpstr>
      <vt:lpstr>Calibri Light</vt:lpstr>
      <vt:lpstr>Wingdings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Blascheck Herbert</dc:creator>
  <cp:lastModifiedBy>Blascheck Herbert</cp:lastModifiedBy>
  <cp:revision>84</cp:revision>
  <cp:lastPrinted>2023-10-10T07:33:05Z</cp:lastPrinted>
  <dcterms:created xsi:type="dcterms:W3CDTF">2022-03-17T13:24:20Z</dcterms:created>
  <dcterms:modified xsi:type="dcterms:W3CDTF">2024-07-23T08:09:43Z</dcterms:modified>
</cp:coreProperties>
</file>